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70" r:id="rId4"/>
    <p:sldId id="293" r:id="rId5"/>
    <p:sldId id="294" r:id="rId6"/>
    <p:sldId id="283" r:id="rId7"/>
    <p:sldId id="380" r:id="rId8"/>
    <p:sldId id="296" r:id="rId9"/>
    <p:sldId id="301" r:id="rId10"/>
    <p:sldId id="300" r:id="rId11"/>
    <p:sldId id="299" r:id="rId12"/>
    <p:sldId id="390" r:id="rId13"/>
    <p:sldId id="302" r:id="rId14"/>
    <p:sldId id="303" r:id="rId15"/>
    <p:sldId id="363" r:id="rId16"/>
    <p:sldId id="362" r:id="rId17"/>
    <p:sldId id="364" r:id="rId18"/>
    <p:sldId id="378" r:id="rId19"/>
    <p:sldId id="370" r:id="rId20"/>
    <p:sldId id="387" r:id="rId21"/>
    <p:sldId id="369" r:id="rId22"/>
    <p:sldId id="365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92" r:id="rId36"/>
    <p:sldId id="393" r:id="rId37"/>
    <p:sldId id="358" r:id="rId38"/>
    <p:sldId id="284" r:id="rId39"/>
    <p:sldId id="288" r:id="rId40"/>
    <p:sldId id="374" r:id="rId41"/>
    <p:sldId id="391" r:id="rId42"/>
    <p:sldId id="386" r:id="rId43"/>
    <p:sldId id="381" r:id="rId44"/>
    <p:sldId id="385" r:id="rId45"/>
    <p:sldId id="384" r:id="rId46"/>
    <p:sldId id="383" r:id="rId47"/>
    <p:sldId id="382" r:id="rId48"/>
    <p:sldId id="38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1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063648293963337E-2"/>
          <c:y val="4.4057617797775388E-2"/>
          <c:w val="0.88600090264176146"/>
          <c:h val="0.85653105861767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действие с игрушками</c:v>
                </c:pt>
                <c:pt idx="1">
                  <c:v>координация движений</c:v>
                </c:pt>
                <c:pt idx="2">
                  <c:v>подвижные игры</c:v>
                </c:pt>
                <c:pt idx="3">
                  <c:v>сомостоятельная 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</c:v>
                </c:pt>
                <c:pt idx="1">
                  <c:v>18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действие с игрушками</c:v>
                </c:pt>
                <c:pt idx="1">
                  <c:v>координация движений</c:v>
                </c:pt>
                <c:pt idx="2">
                  <c:v>подвижные игры</c:v>
                </c:pt>
                <c:pt idx="3">
                  <c:v>сомостоятельная деятельность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68</c:v>
                </c:pt>
                <c:pt idx="1">
                  <c:v>68</c:v>
                </c:pt>
                <c:pt idx="2">
                  <c:v>77</c:v>
                </c:pt>
                <c:pt idx="3">
                  <c:v>77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действие с игрушками</c:v>
                </c:pt>
                <c:pt idx="1">
                  <c:v>координация движений</c:v>
                </c:pt>
                <c:pt idx="2">
                  <c:v>подвижные игры</c:v>
                </c:pt>
                <c:pt idx="3">
                  <c:v>сомостоятельная деятельность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  <c:pt idx="1">
                  <c:v>14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08608"/>
        <c:axId val="28310144"/>
      </c:barChart>
      <c:catAx>
        <c:axId val="28308608"/>
        <c:scaling>
          <c:orientation val="minMax"/>
        </c:scaling>
        <c:delete val="0"/>
        <c:axPos val="b"/>
        <c:majorTickMark val="out"/>
        <c:minorTickMark val="none"/>
        <c:tickLblPos val="nextTo"/>
        <c:crossAx val="28310144"/>
        <c:crosses val="autoZero"/>
        <c:auto val="1"/>
        <c:lblAlgn val="ctr"/>
        <c:lblOffset val="100"/>
        <c:noMultiLvlLbl val="0"/>
      </c:catAx>
      <c:valAx>
        <c:axId val="2831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308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координация движений</c:v>
                </c:pt>
                <c:pt idx="1">
                  <c:v>гибкость</c:v>
                </c:pt>
                <c:pt idx="2">
                  <c:v>место в построении</c:v>
                </c:pt>
                <c:pt idx="3">
                  <c:v>участие в п.и.</c:v>
                </c:pt>
                <c:pt idx="4">
                  <c:v>к-г навыки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17</c:v>
                </c:pt>
                <c:pt idx="2">
                  <c:v>17</c:v>
                </c:pt>
                <c:pt idx="3">
                  <c:v>17</c:v>
                </c:pt>
                <c:pt idx="4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координация движений</c:v>
                </c:pt>
                <c:pt idx="1">
                  <c:v>гибкость</c:v>
                </c:pt>
                <c:pt idx="2">
                  <c:v>место в построении</c:v>
                </c:pt>
                <c:pt idx="3">
                  <c:v>участие в п.и.</c:v>
                </c:pt>
                <c:pt idx="4">
                  <c:v>к-г навыки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64</c:v>
                </c:pt>
                <c:pt idx="1">
                  <c:v>54</c:v>
                </c:pt>
                <c:pt idx="2">
                  <c:v>48</c:v>
                </c:pt>
                <c:pt idx="3">
                  <c:v>54</c:v>
                </c:pt>
                <c:pt idx="4">
                  <c:v>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координация движений</c:v>
                </c:pt>
                <c:pt idx="1">
                  <c:v>гибкость</c:v>
                </c:pt>
                <c:pt idx="2">
                  <c:v>место в построении</c:v>
                </c:pt>
                <c:pt idx="3">
                  <c:v>участие в п.и.</c:v>
                </c:pt>
                <c:pt idx="4">
                  <c:v>к-г навыки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</c:v>
                </c:pt>
                <c:pt idx="1">
                  <c:v>29</c:v>
                </c:pt>
                <c:pt idx="2">
                  <c:v>35</c:v>
                </c:pt>
                <c:pt idx="3">
                  <c:v>29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907392"/>
        <c:axId val="28908928"/>
      </c:barChart>
      <c:catAx>
        <c:axId val="28907392"/>
        <c:scaling>
          <c:orientation val="minMax"/>
        </c:scaling>
        <c:delete val="0"/>
        <c:axPos val="b"/>
        <c:majorTickMark val="out"/>
        <c:minorTickMark val="none"/>
        <c:tickLblPos val="nextTo"/>
        <c:crossAx val="28908928"/>
        <c:crosses val="autoZero"/>
        <c:auto val="1"/>
        <c:lblAlgn val="ctr"/>
        <c:lblOffset val="100"/>
        <c:noMultiLvlLbl val="0"/>
      </c:catAx>
      <c:valAx>
        <c:axId val="28908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907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координация</c:v>
                </c:pt>
                <c:pt idx="1">
                  <c:v>моторика рук</c:v>
                </c:pt>
                <c:pt idx="2">
                  <c:v>физ. Упражнения</c:v>
                </c:pt>
                <c:pt idx="3">
                  <c:v>самостоятельная 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15</c:v>
                </c:pt>
                <c:pt idx="2">
                  <c:v>15</c:v>
                </c:pt>
                <c:pt idx="3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координация</c:v>
                </c:pt>
                <c:pt idx="1">
                  <c:v>моторика рук</c:v>
                </c:pt>
                <c:pt idx="2">
                  <c:v>физ. Упражнения</c:v>
                </c:pt>
                <c:pt idx="3">
                  <c:v>самостоятельная деятельность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</c:v>
                </c:pt>
                <c:pt idx="1">
                  <c:v>40</c:v>
                </c:pt>
                <c:pt idx="2">
                  <c:v>45</c:v>
                </c:pt>
                <c:pt idx="3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координация</c:v>
                </c:pt>
                <c:pt idx="1">
                  <c:v>моторика рук</c:v>
                </c:pt>
                <c:pt idx="2">
                  <c:v>физ. Упражнения</c:v>
                </c:pt>
                <c:pt idx="3">
                  <c:v>самостоятельная деятельность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</c:v>
                </c:pt>
                <c:pt idx="1">
                  <c:v>45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943872"/>
        <c:axId val="28945408"/>
      </c:barChart>
      <c:catAx>
        <c:axId val="28943872"/>
        <c:scaling>
          <c:orientation val="minMax"/>
        </c:scaling>
        <c:delete val="0"/>
        <c:axPos val="b"/>
        <c:majorTickMark val="out"/>
        <c:minorTickMark val="none"/>
        <c:tickLblPos val="nextTo"/>
        <c:crossAx val="28945408"/>
        <c:crosses val="autoZero"/>
        <c:auto val="1"/>
        <c:lblAlgn val="ctr"/>
        <c:lblOffset val="100"/>
        <c:noMultiLvlLbl val="0"/>
      </c:catAx>
      <c:valAx>
        <c:axId val="28945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943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прыжки в длину с места</c:v>
                </c:pt>
                <c:pt idx="1">
                  <c:v>метание набивного мяча</c:v>
                </c:pt>
                <c:pt idx="2">
                  <c:v>равновесие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22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прыжки в длину с места</c:v>
                </c:pt>
                <c:pt idx="1">
                  <c:v>метание набивного мяча</c:v>
                </c:pt>
                <c:pt idx="2">
                  <c:v>равновесие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66</c:v>
                </c:pt>
                <c:pt idx="1">
                  <c:v>73</c:v>
                </c:pt>
                <c:pt idx="2">
                  <c:v>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прыжки в длину с места</c:v>
                </c:pt>
                <c:pt idx="1">
                  <c:v>метание набивного мяча</c:v>
                </c:pt>
                <c:pt idx="2">
                  <c:v>равновесие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29</c:v>
                </c:pt>
                <c:pt idx="1">
                  <c:v>5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44096"/>
        <c:axId val="27054080"/>
      </c:barChart>
      <c:catAx>
        <c:axId val="27044096"/>
        <c:scaling>
          <c:orientation val="minMax"/>
        </c:scaling>
        <c:delete val="0"/>
        <c:axPos val="b"/>
        <c:majorTickMark val="out"/>
        <c:minorTickMark val="none"/>
        <c:tickLblPos val="nextTo"/>
        <c:crossAx val="27054080"/>
        <c:crosses val="autoZero"/>
        <c:auto val="1"/>
        <c:lblAlgn val="ctr"/>
        <c:lblOffset val="100"/>
        <c:noMultiLvlLbl val="0"/>
      </c:catAx>
      <c:valAx>
        <c:axId val="27054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044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Бег на 10 м</c:v>
                </c:pt>
                <c:pt idx="1">
                  <c:v>Прыжки в длину</c:v>
                </c:pt>
                <c:pt idx="2">
                  <c:v>Равновесие</c:v>
                </c:pt>
                <c:pt idx="3">
                  <c:v>Метание набивного мяча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20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Бег на 10 м</c:v>
                </c:pt>
                <c:pt idx="1">
                  <c:v>Прыжки в длину</c:v>
                </c:pt>
                <c:pt idx="2">
                  <c:v>Равновесие</c:v>
                </c:pt>
                <c:pt idx="3">
                  <c:v>Метание набивного мяча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32</c:v>
                </c:pt>
                <c:pt idx="1">
                  <c:v>52</c:v>
                </c:pt>
                <c:pt idx="2">
                  <c:v>66</c:v>
                </c:pt>
                <c:pt idx="3">
                  <c:v>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Бег на 10 м</c:v>
                </c:pt>
                <c:pt idx="1">
                  <c:v>Прыжки в длину</c:v>
                </c:pt>
                <c:pt idx="2">
                  <c:v>Равновесие</c:v>
                </c:pt>
                <c:pt idx="3">
                  <c:v>Метание набивного мяча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54</c:v>
                </c:pt>
                <c:pt idx="1">
                  <c:v>28</c:v>
                </c:pt>
                <c:pt idx="2">
                  <c:v>26</c:v>
                </c:pt>
                <c:pt idx="3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65888"/>
        <c:axId val="26967424"/>
      </c:barChart>
      <c:catAx>
        <c:axId val="26965888"/>
        <c:scaling>
          <c:orientation val="minMax"/>
        </c:scaling>
        <c:delete val="0"/>
        <c:axPos val="b"/>
        <c:majorTickMark val="out"/>
        <c:minorTickMark val="none"/>
        <c:tickLblPos val="nextTo"/>
        <c:crossAx val="26967424"/>
        <c:crosses val="autoZero"/>
        <c:auto val="1"/>
        <c:lblAlgn val="ctr"/>
        <c:lblOffset val="100"/>
        <c:noMultiLvlLbl val="0"/>
      </c:catAx>
      <c:valAx>
        <c:axId val="2696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65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Прыжок в длину с места</c:v>
                </c:pt>
                <c:pt idx="1">
                  <c:v>Метание набивного мяча</c:v>
                </c:pt>
                <c:pt idx="2">
                  <c:v>Равновесие</c:v>
                </c:pt>
                <c:pt idx="3">
                  <c:v>Бег на 10 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0</c:v>
                </c:pt>
                <c:pt idx="2">
                  <c:v>26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Прыжок в длину с места</c:v>
                </c:pt>
                <c:pt idx="1">
                  <c:v>Метание набивного мяча</c:v>
                </c:pt>
                <c:pt idx="2">
                  <c:v>Равновесие</c:v>
                </c:pt>
                <c:pt idx="3">
                  <c:v>Бег на 10 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23</c:v>
                </c:pt>
                <c:pt idx="2">
                  <c:v>30</c:v>
                </c:pt>
                <c:pt idx="3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Прыжок в длину с места</c:v>
                </c:pt>
                <c:pt idx="1">
                  <c:v>Метание набивного мяча</c:v>
                </c:pt>
                <c:pt idx="2">
                  <c:v>Равновесие</c:v>
                </c:pt>
                <c:pt idx="3">
                  <c:v>Бег на 10 м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58</c:v>
                </c:pt>
                <c:pt idx="1">
                  <c:v>77</c:v>
                </c:pt>
                <c:pt idx="2">
                  <c:v>44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72000"/>
        <c:axId val="27073536"/>
      </c:barChart>
      <c:catAx>
        <c:axId val="27072000"/>
        <c:scaling>
          <c:orientation val="minMax"/>
        </c:scaling>
        <c:delete val="0"/>
        <c:axPos val="b"/>
        <c:majorTickMark val="out"/>
        <c:minorTickMark val="none"/>
        <c:tickLblPos val="nextTo"/>
        <c:crossAx val="27073536"/>
        <c:crosses val="autoZero"/>
        <c:auto val="1"/>
        <c:lblAlgn val="ctr"/>
        <c:lblOffset val="100"/>
        <c:noMultiLvlLbl val="0"/>
      </c:catAx>
      <c:valAx>
        <c:axId val="27073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072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1B52C-AB2F-4991-931F-A5B500726341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F60C-CB69-44E7-ABEA-7C8C2F471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3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7F60C-CB69-44E7-ABEA-7C8C2F4714E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7F60C-CB69-44E7-ABEA-7C8C2F4714E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7F60C-CB69-44E7-ABEA-7C8C2F4714E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итул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95FD5-9BBD-4AB4-BFD2-F0D57D943F6C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739D-194A-459C-B43C-A204790CECF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42976" y="71414"/>
            <a:ext cx="77153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         </a:t>
            </a:r>
            <a:endParaRPr lang="ru-RU" sz="4000" b="1" i="1" spc="50" dirty="0" smtClean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85784" y="4643446"/>
            <a:ext cx="91440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         </a:t>
            </a:r>
            <a:endParaRPr lang="ru-RU" sz="2200" b="1" i="1" spc="50" dirty="0" smtClean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37626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/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err="1" smtClean="0">
                <a:solidFill>
                  <a:schemeClr val="accent2"/>
                </a:solidFill>
              </a:rPr>
              <a:t>Здоровьесберегающие</a:t>
            </a:r>
            <a:r>
              <a:rPr lang="ru-RU" b="1" i="1" dirty="0" smtClean="0">
                <a:solidFill>
                  <a:schemeClr val="accent2"/>
                </a:solidFill>
              </a:rPr>
              <a:t> технологии 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  в области «Физическое развитие»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  в рамках реализации ФГОС ДО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Объект 22"/>
          <p:cNvSpPr>
            <a:spLocks noGrp="1"/>
          </p:cNvSpPr>
          <p:nvPr>
            <p:ph sz="half" idx="2"/>
          </p:nvPr>
        </p:nvSpPr>
        <p:spPr>
          <a:xfrm>
            <a:off x="457200" y="2708919"/>
            <a:ext cx="3970784" cy="3417243"/>
          </a:xfrm>
        </p:spPr>
        <p:txBody>
          <a:bodyPr/>
          <a:lstStyle/>
          <a:p>
            <a:r>
              <a:rPr lang="ru-RU" b="1" dirty="0" smtClean="0"/>
              <a:t>         </a:t>
            </a:r>
            <a:endParaRPr lang="ru-RU" b="1" i="1" dirty="0" smtClean="0">
              <a:solidFill>
                <a:schemeClr val="accent2"/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5" name="Объект 24"/>
          <p:cNvSpPr>
            <a:spLocks noGrp="1"/>
          </p:cNvSpPr>
          <p:nvPr>
            <p:ph sz="quarter" idx="4"/>
          </p:nvPr>
        </p:nvSpPr>
        <p:spPr>
          <a:xfrm>
            <a:off x="4572000" y="2852936"/>
            <a:ext cx="4041775" cy="3231208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1800" b="1" i="1" dirty="0" smtClean="0">
                <a:solidFill>
                  <a:srgbClr val="C00000"/>
                </a:solidFill>
              </a:rPr>
              <a:t>Инструктор по физическому развитию Шорикова Л.А.  </a:t>
            </a:r>
          </a:p>
          <a:p>
            <a:pPr marL="0" indent="0" algn="ctr">
              <a:buNone/>
            </a:pPr>
            <a:r>
              <a:rPr lang="ru-RU" sz="1800" b="1" i="1" dirty="0" smtClean="0">
                <a:solidFill>
                  <a:srgbClr val="C00000"/>
                </a:solidFill>
              </a:rPr>
              <a:t>МДОУ Зайковского детского сада №1</a:t>
            </a:r>
            <a:endParaRPr lang="ru-RU" sz="1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Гость\Desktop\Новая папка (8)\100_4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947741" cy="2966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Гость\Desktop\Новая папка (8)\100_4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99539"/>
            <a:ext cx="4203366" cy="3158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ru-RU" sz="4200" b="1" i="1" dirty="0" smtClean="0">
                <a:solidFill>
                  <a:schemeClr val="accent2"/>
                </a:solidFill>
              </a:rPr>
              <a:t>Дыхательная гимнастика </a:t>
            </a:r>
            <a:r>
              <a:rPr lang="ru-RU" dirty="0" smtClean="0"/>
              <a:t>проводится в различных формах </a:t>
            </a:r>
            <a:r>
              <a:rPr lang="ru-RU" dirty="0" err="1" smtClean="0"/>
              <a:t>физкультурно</a:t>
            </a:r>
            <a:r>
              <a:rPr lang="ru-RU" dirty="0" smtClean="0"/>
              <a:t> - оздоровительной работы. У детей активизируется кислородный обмен во всех тканях организма, что способствует нормализации и оптимизации его работы в целом.</a:t>
            </a:r>
          </a:p>
          <a:p>
            <a:pPr fontAlgn="base">
              <a:buNone/>
            </a:pPr>
            <a:r>
              <a:rPr lang="ru-RU" dirty="0" smtClean="0"/>
              <a:t>    Комплексы дыхательной гимнастики способствуют выработке правильного дыхания, предупреждению простудных заболеваний. От правильного дыхания в значительной степени зависит здоровье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овая папка (4)\100_4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63" y="1711349"/>
            <a:ext cx="6023273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616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Активный отдых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589640" cy="510202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chemeClr val="accent2"/>
                </a:solidFill>
              </a:rPr>
              <a:t>              Физкультурные праздники и досуги</a:t>
            </a:r>
          </a:p>
          <a:p>
            <a:pPr>
              <a:buNone/>
            </a:pPr>
            <a:endParaRPr lang="ru-RU" sz="2800" b="1" i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F:\фото разное\SAM_5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228184" cy="467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Гость\Desktop\Новая папка (10)\SAM_5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980260" cy="298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Гость\Desktop\Новая папка (10)\SAM_5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 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СОВРЕМЕННЫЕ ЗДОРОВЬЕСБЕРЕГАЮЩИЕ ТЕХНОЛОГИИ ОБРАЗОВАНИЯ ДЕТЕЙ ДОШКОЛЬНОГО ВОЗРАСТА, используемые в образовательной области «Физическое развитие»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C0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</a:rPr>
              <a:t>Цель: развивать у детей  чувство ритма и двигательных способностей. Учить детей выполнять движения под музыку красиво, свободно, </a:t>
            </a:r>
            <a:r>
              <a:rPr lang="ru-RU" sz="2400" b="1" i="1" dirty="0" err="1" smtClean="0">
                <a:solidFill>
                  <a:schemeClr val="accent2"/>
                </a:solidFill>
              </a:rPr>
              <a:t>координационно</a:t>
            </a:r>
            <a:r>
              <a:rPr lang="ru-RU" sz="2400" b="1" i="1" dirty="0" smtClean="0">
                <a:solidFill>
                  <a:schemeClr val="accent2"/>
                </a:solidFill>
              </a:rPr>
              <a:t>.</a:t>
            </a:r>
          </a:p>
          <a:p>
            <a:pPr>
              <a:buNone/>
            </a:pPr>
            <a:endParaRPr lang="ru-RU" sz="2400" i="1" dirty="0" smtClean="0">
              <a:solidFill>
                <a:schemeClr val="accent2"/>
              </a:solidFill>
            </a:endParaRPr>
          </a:p>
          <a:p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572000" y="13791"/>
            <a:ext cx="117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Танцевально-игровая гимнастика «</a:t>
            </a:r>
            <a:r>
              <a:rPr lang="ru-RU" b="1" i="1" dirty="0" err="1" smtClean="0">
                <a:solidFill>
                  <a:srgbClr val="C00000"/>
                </a:solidFill>
              </a:rPr>
              <a:t>Са-Фи-Дансе</a:t>
            </a:r>
            <a:r>
              <a:rPr lang="ru-RU" b="1" i="1" dirty="0" smtClean="0">
                <a:solidFill>
                  <a:srgbClr val="C00000"/>
                </a:solidFill>
              </a:rPr>
              <a:t>»</a:t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.  Содействие всестороннему развитию      личности дошкольника средствами танцевально-игровой гимнастики.</a:t>
            </a:r>
            <a:endParaRPr lang="ru-RU" b="1" i="1" u="sng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Оптимизация роста и развития опорно-двигательного аппарата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Формирование правильной осанки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Содействие профилактике плоскостопия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Развитие основных физических качеств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237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Гость\Desktop\Новая папка (10)\DSC04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5882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Гость\Desktop\Новая папка (10)\DSC04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68960"/>
            <a:ext cx="4464496" cy="2899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6561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Игровой </a:t>
            </a:r>
            <a:r>
              <a:rPr lang="ru-RU" sz="2800" b="1" dirty="0" err="1" smtClean="0">
                <a:solidFill>
                  <a:schemeClr val="accent2"/>
                </a:solidFill>
              </a:rPr>
              <a:t>стретчинг</a:t>
            </a:r>
            <a:r>
              <a:rPr lang="ru-RU" sz="2800" dirty="0" smtClean="0">
                <a:solidFill>
                  <a:schemeClr val="accent2"/>
                </a:solidFill>
              </a:rPr>
              <a:t> - </a:t>
            </a:r>
            <a:r>
              <a:rPr lang="ru-RU" sz="2800" b="1" i="1" dirty="0" smtClean="0">
                <a:solidFill>
                  <a:schemeClr val="accent2"/>
                </a:solidFill>
              </a:rPr>
              <a:t>это специально подобранные упражнения на растяжку мышц, проводимые с детьми в игровой форме.</a:t>
            </a:r>
            <a:r>
              <a:rPr lang="ru-RU" sz="2800" dirty="0" smtClean="0">
                <a:solidFill>
                  <a:schemeClr val="accent2"/>
                </a:solidFill>
              </a:rPr>
              <a:t>  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/>
                </a:solidFill>
              </a:rPr>
              <a:t> 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>
                <a:solidFill>
                  <a:schemeClr val="accent2"/>
                </a:solidFill>
              </a:rPr>
              <a:t> задачи:</a:t>
            </a:r>
          </a:p>
          <a:p>
            <a:pPr lvl="0"/>
            <a:r>
              <a:rPr lang="ru-RU" b="1" i="1" dirty="0">
                <a:solidFill>
                  <a:schemeClr val="accent2"/>
                </a:solidFill>
              </a:rPr>
              <a:t>Развитие физических качеств: мышечной силы, ловкости, выносливости, гибкости.</a:t>
            </a:r>
          </a:p>
          <a:p>
            <a:pPr lvl="0"/>
            <a:r>
              <a:rPr lang="ru-RU" b="1" i="1" dirty="0">
                <a:solidFill>
                  <a:schemeClr val="accent2"/>
                </a:solidFill>
              </a:rPr>
              <a:t>Развитие психических качеств: внимание, воображение, умственные способности.</a:t>
            </a:r>
          </a:p>
          <a:p>
            <a:pPr lvl="0"/>
            <a:r>
              <a:rPr lang="ru-RU" b="1" i="1" dirty="0">
                <a:solidFill>
                  <a:schemeClr val="accent2"/>
                </a:solidFill>
              </a:rPr>
              <a:t>Укрепление костно-мышечной системы, повышение функциональной деятельности органов и систем организма.</a:t>
            </a:r>
          </a:p>
          <a:p>
            <a:r>
              <a:rPr lang="ru-RU" b="1" i="1" dirty="0">
                <a:solidFill>
                  <a:schemeClr val="accent2"/>
                </a:solidFill>
              </a:rPr>
              <a:t>Создание условий для положительного психоэмоционального состояния детей, </a:t>
            </a:r>
            <a:r>
              <a:rPr lang="ru-RU" b="1" i="1" dirty="0" err="1">
                <a:solidFill>
                  <a:schemeClr val="accent2"/>
                </a:solidFill>
              </a:rPr>
              <a:t>раскрепощённости</a:t>
            </a:r>
            <a:r>
              <a:rPr lang="ru-RU" b="1" i="1" dirty="0">
                <a:solidFill>
                  <a:schemeClr val="accent2"/>
                </a:solidFill>
              </a:rPr>
              <a:t> и творчества в движении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</a:rPr>
              <a:t>    Здоровье — это состояние полного физического, психического и социального благополучия, а не просто отсутствие болезней или физических дефектов.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</a:rPr>
              <a:t>    Всемирная Организация Здравоохранения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" name="Picture 2" descr="http://liubavyshka.ru/_ph/17/2/627068635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44" y="0"/>
            <a:ext cx="857256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Гость\Desktop\Новая папка (10)\100_4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464497" cy="2841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Гость\Desktop\Новая папка (10)\100_4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085" y="3645025"/>
            <a:ext cx="4275915" cy="321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Современные педагогические технологии, применяемые в области «Физическое развитие»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4048" y="4797152"/>
            <a:ext cx="3682752" cy="1329011"/>
          </a:xfrm>
        </p:spPr>
        <p:txBody>
          <a:bodyPr/>
          <a:lstStyle/>
          <a:p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Метод проекта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2"/>
                </a:solidFill>
              </a:rPr>
              <a:t>    Цель - направить познавательную деятельность воспитанников на определенный и запланированный результат, которая получается при решении той или иной теоретически или практически значимой проблемы.     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endParaRPr lang="ru-RU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b="1" i="1" dirty="0" smtClean="0">
                <a:solidFill>
                  <a:schemeClr val="accent2"/>
                </a:solidFill>
              </a:rPr>
              <a:t>Проект: «Мы – Олимпийцы»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Цель:</a:t>
            </a:r>
            <a:r>
              <a:rPr lang="ru-RU" dirty="0" smtClean="0"/>
              <a:t> приобщение детей к традициям большого спорта, повышение интереса к здоровому образу жизни и физической культуре.</a:t>
            </a:r>
          </a:p>
        </p:txBody>
      </p:sp>
      <p:pic>
        <p:nvPicPr>
          <p:cNvPr id="3075" name="Picture 3" descr="C:\Users\Гость\Desktop\Новая папка (10)\DSC07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140968"/>
            <a:ext cx="5004048" cy="3483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Предварительная работа</a:t>
            </a:r>
            <a:r>
              <a:rPr lang="ru-RU" dirty="0" smtClean="0"/>
              <a:t>: чтение книг о спорте, просмотр спортивных программ, рассматривание иллюстраций о различных видах спорта и т. 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Физкультурный праздник</a:t>
            </a:r>
            <a:br>
              <a:rPr lang="ru-RU" dirty="0" smtClean="0"/>
            </a:br>
            <a:r>
              <a:rPr lang="ru-RU" dirty="0" smtClean="0"/>
              <a:t>«Мы Олимпийцы»</a:t>
            </a:r>
            <a:endParaRPr lang="ru-RU" dirty="0"/>
          </a:p>
        </p:txBody>
      </p:sp>
      <p:pic>
        <p:nvPicPr>
          <p:cNvPr id="1026" name="Picture 2" descr="C:\Users\Гость\Desktop\Новая папка (10)\DSC07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980259" cy="298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Гость\Desktop\Новая папка (10)\DSC07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429001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первые победы</a:t>
            </a:r>
            <a:endParaRPr lang="ru-RU" dirty="0"/>
          </a:p>
        </p:txBody>
      </p:sp>
      <p:pic>
        <p:nvPicPr>
          <p:cNvPr id="2050" name="Picture 2" descr="C:\Users\Гость\Desktop\Новая папка (10)\DSC07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966666" cy="297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Гость\Desktop\Новая папка (10)\DSC07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0988"/>
            <a:ext cx="4716016" cy="3537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 проект «День здоровья»в возрастных группах: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Средняя «Непоседы», старшая «Фантазеры», подготовительные «Пчелки», «Почемучки».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44016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Содержимое 3" descr="H:\2016-11-10\DSC0110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20680" cy="3614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230451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Как подую 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 вас,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Как закашляю сейчас,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Всех болезнью заражу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И микробами награжу.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6470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 </a:t>
            </a:r>
            <a:endParaRPr lang="ru-RU" dirty="0"/>
          </a:p>
        </p:txBody>
      </p:sp>
      <p:pic>
        <p:nvPicPr>
          <p:cNvPr id="4" name="Содержимое 3" descr="H:\2016-11-10\DSC0112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468805" cy="386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-48399"/>
            <a:ext cx="2263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404664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А мы с ребятами не боимся тебя, вредная простуда.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Будем мы всегда здоровы!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Закаляться мы готовы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И зарядку выполнять,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Бегать, прыгать и скакать.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</a:rPr>
              <a:t>    Цель </a:t>
            </a:r>
            <a:r>
              <a:rPr lang="ru-RU" b="1" i="1" dirty="0" err="1" smtClean="0">
                <a:solidFill>
                  <a:schemeClr val="accent2"/>
                </a:solidFill>
              </a:rPr>
              <a:t>здоровьесберегающих</a:t>
            </a:r>
            <a:r>
              <a:rPr lang="ru-RU" b="1" i="1" dirty="0" smtClean="0">
                <a:solidFill>
                  <a:schemeClr val="accent2"/>
                </a:solidFill>
              </a:rPr>
              <a:t> образовательных технологий:</a:t>
            </a:r>
          </a:p>
          <a:p>
            <a:pPr lvl="0"/>
            <a:r>
              <a:rPr lang="ru-RU" b="1" i="1" dirty="0" smtClean="0">
                <a:solidFill>
                  <a:schemeClr val="accent2"/>
                </a:solidFill>
              </a:rPr>
              <a:t>обеспечить дошкольнику возможность сохранения здоровья,</a:t>
            </a:r>
          </a:p>
          <a:p>
            <a:pPr lvl="0"/>
            <a:r>
              <a:rPr lang="ru-RU" b="1" i="1" dirty="0" smtClean="0">
                <a:solidFill>
                  <a:schemeClr val="accent2"/>
                </a:solidFill>
              </a:rPr>
              <a:t>сформировать у него необходимые знания, умения и навыки о здоровом образе жизни,</a:t>
            </a:r>
          </a:p>
          <a:p>
            <a:pPr lvl="0"/>
            <a:r>
              <a:rPr lang="ru-RU" b="1" i="1" dirty="0" smtClean="0">
                <a:solidFill>
                  <a:schemeClr val="accent2"/>
                </a:solidFill>
              </a:rPr>
              <a:t>научить использовать полученные знания в повседневной жизни.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Наш детский сад  превратился в страну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Здоровье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Все группы отправились проходить испытания по станциям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Они посетили станцию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Чистюля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Аппетитную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Позитивную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станцию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Будь осторожен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и станцию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Спортивную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/>
          </a:p>
        </p:txBody>
      </p:sp>
      <p:pic>
        <p:nvPicPr>
          <p:cNvPr id="4" name="Содержимое 3" descr="H:\2016-11-10\DSC0114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736811" cy="3254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Что за гость спешит на праздник?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Как зовут его, узнай?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А для этого загадку поскорее отгадай: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Приходи к нему лечиться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Зверь любой, любая птица.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Всем помочь он поспешит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Добрый доктор Айболит.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/>
          </a:p>
        </p:txBody>
      </p:sp>
      <p:pic>
        <p:nvPicPr>
          <p:cNvPr id="4" name="Содержимое 3" descr="H:\2016-11-10\DSC0116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532701" cy="3141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167507"/>
            <a:ext cx="91440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 Ребята, давайте сейчас покажем и расскажем Простуде, что мы знаем, как быть здоровыми.  И докажем  Простуде, что мы не хотим болеть, и будем здоровы!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Содержимое 3" descr="H:\2016-11-10\DSC011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696744" cy="3614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39552" y="1404561"/>
            <a:ext cx="82089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Станция «Позитивная» Идет разговор о положительных эмоциях,  которые благоприятно влияют на состояние здоровья людей.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endParaRPr lang="ru-RU" sz="1600" dirty="0"/>
          </a:p>
        </p:txBody>
      </p:sp>
      <p:pic>
        <p:nvPicPr>
          <p:cNvPr id="4" name="Содержимое 3" descr="H:\2016-11-10\DSC0118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540813" cy="3789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512168"/>
          </a:xfrm>
        </p:spPr>
        <p:txBody>
          <a:bodyPr>
            <a:noAutofit/>
          </a:bodyPr>
          <a:lstStyle/>
          <a:p>
            <a:r>
              <a:rPr lang="ru-RU" sz="1800" dirty="0" smtClean="0"/>
              <a:t>Готовим витаминный салат из фруктов</a:t>
            </a:r>
            <a:br>
              <a:rPr lang="ru-RU" sz="1800" dirty="0" smtClean="0"/>
            </a:br>
            <a:r>
              <a:rPr lang="ru-RU" sz="1800" dirty="0" smtClean="0"/>
              <a:t>Если хочешь быть здоров</a:t>
            </a:r>
            <a:br>
              <a:rPr lang="ru-RU" sz="1800" dirty="0" smtClean="0"/>
            </a:br>
            <a:r>
              <a:rPr lang="ru-RU" sz="1800" dirty="0" smtClean="0"/>
              <a:t>Обойтись без докторов.</a:t>
            </a:r>
            <a:br>
              <a:rPr lang="ru-RU" sz="1800" dirty="0" smtClean="0"/>
            </a:br>
            <a:r>
              <a:rPr lang="ru-RU" sz="1800" dirty="0" smtClean="0"/>
              <a:t>На твоем столе всегда</a:t>
            </a:r>
            <a:br>
              <a:rPr lang="ru-RU" sz="1800" dirty="0" smtClean="0"/>
            </a:br>
            <a:r>
              <a:rPr lang="ru-RU" sz="1800" dirty="0" smtClean="0"/>
              <a:t>Должны быть фрукты! Да!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F:\DCIM\100KV603\100_470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72817"/>
            <a:ext cx="5832648" cy="3528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Развивающая предметно-пространственная среда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Picture 8" descr="F:\физкультура 1\SAM_3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30" y="1484784"/>
            <a:ext cx="3344527" cy="250721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:\физкультура 1\SAM_39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3361406" cy="252028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23862" y="4509120"/>
            <a:ext cx="1862938" cy="1617043"/>
          </a:xfrm>
        </p:spPr>
        <p:txBody>
          <a:bodyPr/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457196" cy="25922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87" y="4185383"/>
            <a:ext cx="3359043" cy="252028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8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1" y="35171"/>
            <a:ext cx="4097337" cy="306705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65" y="74101"/>
            <a:ext cx="4005263" cy="30051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3" y="3284984"/>
            <a:ext cx="3906546" cy="292991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84" y="3356992"/>
            <a:ext cx="3836087" cy="288032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7276" y="6293497"/>
            <a:ext cx="306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Спортивные уголки в группах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9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accent2"/>
                </a:solidFill>
              </a:rPr>
              <a:t>Игровые, педагогические    технологии</a:t>
            </a:r>
            <a:r>
              <a:rPr lang="ru-RU" b="1" i="1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i="1" dirty="0" smtClean="0">
                <a:solidFill>
                  <a:schemeClr val="accent2"/>
                </a:solidFill>
              </a:rPr>
              <a:t>Игра - это вид деятельности в условиях ситуаций, направленных на воссоздание и усвоение общественного опыта, в котором складывается и совершенствуется самоуправление поведением.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единомышленники - родители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195" name="Picture 3" descr="G:\фото 29.04.2016\DSC0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88" y="1484784"/>
            <a:ext cx="4097609" cy="23042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1445"/>
            <a:ext cx="3078888" cy="231027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F:\фото праздник\DSC04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65" y="4102307"/>
            <a:ext cx="3168847" cy="23762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5656" y="3779176"/>
            <a:ext cx="193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Участники малых </a:t>
            </a:r>
          </a:p>
          <a:p>
            <a:r>
              <a:rPr lang="ru-RU" dirty="0" smtClean="0"/>
              <a:t>олимпийских игр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49449" y="3760207"/>
            <a:ext cx="265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Участники соревнований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40188" y="6473215"/>
            <a:ext cx="146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Болельщики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8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Наша спортивная жизнь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171" name="Picture 3" descr="G:\фото 1\физо\SAM_2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7013"/>
            <a:ext cx="3096342" cy="23222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фото 1\физо\SAM_2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5" y="4149080"/>
            <a:ext cx="3168352" cy="23762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фото олимпиада\DSC07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2692"/>
            <a:ext cx="3168352" cy="23765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24328" y="5805264"/>
            <a:ext cx="1162472" cy="32089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3589270"/>
            <a:ext cx="279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Малые олимпийские игры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26937" y="3599327"/>
            <a:ext cx="137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Школа мяча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16482" y="6363683"/>
            <a:ext cx="287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спортивных тренажерах</a:t>
            </a:r>
            <a:endParaRPr lang="ru-RU" dirty="0"/>
          </a:p>
        </p:txBody>
      </p:sp>
      <p:pic>
        <p:nvPicPr>
          <p:cNvPr id="7180" name="Picture 12" descr="G:\лето 2015\DSC06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2" y="3916836"/>
            <a:ext cx="3386138" cy="25392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44884" y="6456432"/>
            <a:ext cx="241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Наше спортивное лето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2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>
            <a:spLocks noGrp="1" noChangeArrowheads="1"/>
          </p:cNvSpPr>
          <p:nvPr>
            <p:ph idx="1"/>
          </p:nvPr>
        </p:nvSpPr>
        <p:spPr bwMode="auto">
          <a:xfrm>
            <a:off x="3276203" y="2834034"/>
            <a:ext cx="2288677" cy="174301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Здоровье-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сберегающие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 rot="18871845">
            <a:off x="5092977" y="2505010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 rot="16200000">
            <a:off x="4126330" y="2020318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 rot="14408863">
            <a:off x="2940273" y="2271564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10800000">
            <a:off x="2252758" y="3205601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 rot="8513010">
            <a:off x="2605238" y="4493130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 rot="1050112">
            <a:off x="5608167" y="3815826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 rot="5400000">
            <a:off x="3910429" y="4891103"/>
            <a:ext cx="935037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842273" y="861674"/>
            <a:ext cx="2219325" cy="1112838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Подвижные 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спортивные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игры</a:t>
            </a:r>
          </a:p>
        </p:txBody>
      </p:sp>
      <p:sp>
        <p:nvSpPr>
          <p:cNvPr id="15" name="AutoShape 15"/>
          <p:cNvSpPr>
            <a:spLocks noGrp="1" noChangeArrowheads="1"/>
          </p:cNvSpPr>
          <p:nvPr>
            <p:ph type="title"/>
          </p:nvPr>
        </p:nvSpPr>
        <p:spPr bwMode="auto">
          <a:xfrm>
            <a:off x="3424338" y="476672"/>
            <a:ext cx="2170584" cy="1138138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Гимнастика </a:t>
            </a:r>
            <a:b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глаз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115616" y="1229743"/>
            <a:ext cx="2160587" cy="1006475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Утренняя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гимнастика</a:t>
            </a: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107553" y="2794000"/>
            <a:ext cx="2016125" cy="1270000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Гимнастика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коррегирующая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755576" y="4797152"/>
            <a:ext cx="1800225" cy="863600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Спортивные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и физкультурные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досуги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3407364" y="5792644"/>
            <a:ext cx="1800225" cy="863600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Креативная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гимнастика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6877949" y="3861139"/>
            <a:ext cx="1800225" cy="1034186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Самомассаж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1895">
            <a:off x="5078719" y="4568552"/>
            <a:ext cx="96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5965729" y="5283374"/>
            <a:ext cx="1800225" cy="1031701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Дыхательная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гимнастика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4387">
            <a:off x="5560525" y="3037652"/>
            <a:ext cx="96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6850239" y="2453119"/>
            <a:ext cx="2019921" cy="1094593"/>
          </a:xfrm>
          <a:prstGeom prst="hexagon">
            <a:avLst>
              <a:gd name="adj" fmla="val 52114"/>
              <a:gd name="vf" fmla="val 11547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Пальчиковая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гимнастика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96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b="1" i="1" dirty="0" smtClean="0">
                <a:solidFill>
                  <a:schemeClr val="accent2"/>
                </a:solidFill>
              </a:rPr>
              <a:t>Возрастные показатели развития двигательных качеств у детей на начало 2016-2017 года</a:t>
            </a:r>
            <a:endParaRPr lang="ru-RU" sz="44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Мониторинг развития детей в области «Физическое развитие»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«Мониторинг в детском саду» Т.И. Бабаева, А.Г. </a:t>
            </a:r>
            <a:r>
              <a:rPr lang="ru-RU" b="1" i="1" dirty="0" err="1" smtClean="0">
                <a:solidFill>
                  <a:schemeClr val="accent2"/>
                </a:solidFill>
              </a:rPr>
              <a:t>Гогоберидзе,З.А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Результаты образовательной деятельности детей 1-й младшей группы группы «Совята» в области «Физическое развитие» 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19675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Результаты образовательной деятельности детей 2-й младшей группы «Звездочки» в области «Физическое развитие» .</a:t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5576" y="98072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Результаты образовательной деятельности детей средней группы «Непоседы» в области «Физическое развитие» .</a:t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Результаты образовательной деятельности детей старшей группы «Фантазеры» в области «Физическое развитие» .</a:t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Результаты образовательной деятельности детей подготовительной группы «Почемучки» в области «Физическое развитие» .</a:t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127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Результаты образовательной деятельности детей подготовительной группы «Пчелки» в области «Физическое развитие» .</a:t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26876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Результаты по укреплению здоровья ребенка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Значительный прирост показателей развития физических качеств;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Снижение заболеваемости;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Мотивация на сбережение и укрепление своего здоровья и здоровья окружающих людей;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Развитая способность к волевым усилиям в разных видах двигательной деятельности;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Проявление навыков эмоционального выражения, </a:t>
            </a:r>
            <a:r>
              <a:rPr lang="ru-RU" b="1" i="1" dirty="0" err="1" smtClean="0">
                <a:solidFill>
                  <a:srgbClr val="C00000"/>
                </a:solidFill>
                <a:latin typeface="Arial" charset="0"/>
              </a:rPr>
              <a:t>раскрепощенности</a:t>
            </a: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 и творчества в движениях.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i="1" dirty="0" smtClean="0">
                <a:solidFill>
                  <a:schemeClr val="accent2"/>
                </a:solidFill>
              </a:rPr>
              <a:t>Пальчиковая гимнастика </a:t>
            </a:r>
            <a:r>
              <a:rPr lang="ru-RU" dirty="0" smtClean="0"/>
              <a:t>тренирует мелкую моторику, стимулирует речь, пространственное мышление, внимание, кровообращение, воображение, быстроту реакции. Полезна всем детям, особенно с речевыми проблемами. Проводится во время утренней гимнастики и непосредственно образовательной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Гость\Desktop\Новая папка (8)\100_4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88843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Гость\Desktop\Новая папка (8)\100_4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48169"/>
            <a:ext cx="4707422" cy="353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29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Гость\Desktop\Новая папка (11)\DSC0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789040"/>
            <a:ext cx="446449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Гость\Desktop\Новая папка (11)\DSC00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3"/>
            <a:ext cx="3888432" cy="2592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4200" b="1" i="1" dirty="0" smtClean="0">
                <a:solidFill>
                  <a:schemeClr val="accent2"/>
                </a:solidFill>
              </a:rPr>
              <a:t> Гимнастика для глаз </a:t>
            </a:r>
            <a:r>
              <a:rPr lang="ru-RU" dirty="0" smtClean="0"/>
              <a:t>способствует снятию статического напряжения мышц глаз, кровообращения, развивает подвижность моторного аппарата глаз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err="1" smtClean="0">
                <a:solidFill>
                  <a:schemeClr val="accent2"/>
                </a:solidFill>
              </a:rPr>
              <a:t>Самомассаж</a:t>
            </a:r>
            <a:r>
              <a:rPr lang="ru-RU" sz="3200" dirty="0" smtClean="0"/>
              <a:t> - это массаж, выполняемый самим ребёнком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C:\Users\Гость\Desktop\Новая папка (11)\DSC0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768752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4197</TotalTime>
  <Words>632</Words>
  <Application>Microsoft Office PowerPoint</Application>
  <PresentationFormat>Экран (4:3)</PresentationFormat>
  <Paragraphs>126</Paragraphs>
  <Slides>48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 Здоровьесберегающие технологии    в области «Физическое развитие»   в рамках реализации ФГОС ДО</vt:lpstr>
      <vt:lpstr>Презентация PowerPoint</vt:lpstr>
      <vt:lpstr>Презентация PowerPoint</vt:lpstr>
      <vt:lpstr>Гимнастика  для глаз 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Самомассаж - это массаж, выполняемый самим ребёнком </vt:lpstr>
      <vt:lpstr>Презентация PowerPoint</vt:lpstr>
      <vt:lpstr>Презентация PowerPoint</vt:lpstr>
      <vt:lpstr>Презентация PowerPoint</vt:lpstr>
      <vt:lpstr>Активный отдых</vt:lpstr>
      <vt:lpstr>Презентация PowerPoint</vt:lpstr>
      <vt:lpstr>Презентация PowerPoint</vt:lpstr>
      <vt:lpstr>Танцевально-игровая гимнастика «Са-Фи-Дансе» </vt:lpstr>
      <vt:lpstr>Презентация PowerPoint</vt:lpstr>
      <vt:lpstr>Презентация PowerPoint</vt:lpstr>
      <vt:lpstr>Игровой стретчинг - это специально подобранные упражнения на растяжку мышц, проводимые с детьми в игровой форме.   </vt:lpstr>
      <vt:lpstr>Презентация PowerPoint</vt:lpstr>
      <vt:lpstr>Современные педагогические технологии, применяемые в области «Физическое развитие»</vt:lpstr>
      <vt:lpstr>Метод проекта</vt:lpstr>
      <vt:lpstr> Проект: «Мы – Олимпийцы» </vt:lpstr>
      <vt:lpstr>Презентация PowerPoint</vt:lpstr>
      <vt:lpstr>Физкультурный праздник «Мы Олимпийцы»</vt:lpstr>
      <vt:lpstr>Наши первые победы</vt:lpstr>
      <vt:lpstr>Презентация PowerPoint</vt:lpstr>
      <vt:lpstr>  </vt:lpstr>
      <vt:lpstr>  .   </vt:lpstr>
      <vt:lpstr>Наш детский сад  превратился в страну «Здоровье»  Все группы отправились проходить испытания по станциям «Здоровья». Они посетили станцию «Чистюля», «Аппетитную», «Позитивную», станцию «Будь осторожен» и станцию «Спортивную» </vt:lpstr>
      <vt:lpstr>Что за гость спешит на праздник? Как зовут его, узнай? А для этого загадку поскорее отгадай: Приходи к нему лечиться Зверь любой, любая птица. Всем помочь он поспешит Добрый доктор Айболит. </vt:lpstr>
      <vt:lpstr> Ребята, давайте сейчас покажем и расскажем Простуде, что мы знаем, как быть здоровыми.  И докажем  Простуде, что мы не хотим болеть, и будем здоровы!  </vt:lpstr>
      <vt:lpstr>Станция «Позитивная» Идет разговор о положительных эмоциях,  которые благоприятно влияют на состояние здоровья людей.  </vt:lpstr>
      <vt:lpstr>Готовим витаминный салат из фруктов Если хочешь быть здоров Обойтись без докторов. На твоем столе всегда Должны быть фрукты! Да! </vt:lpstr>
      <vt:lpstr>Развивающая предметно-пространственная среда</vt:lpstr>
      <vt:lpstr>Презентация PowerPoint</vt:lpstr>
      <vt:lpstr> Игровые, педагогические    технологии.</vt:lpstr>
      <vt:lpstr>Наши единомышленники - родители</vt:lpstr>
      <vt:lpstr>Наша спортивная жизнь</vt:lpstr>
      <vt:lpstr>Презентация PowerPoint</vt:lpstr>
      <vt:lpstr>Мониторинг развития детей в области «Физическое развитие»</vt:lpstr>
      <vt:lpstr>Результаты образовательной деятельности детей 1-й младшей группы группы «Совята» в области «Физическое развитие» . </vt:lpstr>
      <vt:lpstr>Результаты образовательной деятельности детей 2-й младшей группы «Звездочки» в области «Физическое развитие» . </vt:lpstr>
      <vt:lpstr>Результаты образовательной деятельности детей средней группы «Непоседы» в области «Физическое развитие» . </vt:lpstr>
      <vt:lpstr>Результаты образовательной деятельности детей старшей группы «Фантазеры» в области «Физическое развитие» . </vt:lpstr>
      <vt:lpstr>Результаты образовательной деятельности детей подготовительной группы «Почемучки» в области «Физическое развитие» . </vt:lpstr>
      <vt:lpstr>Результаты образовательной деятельности детей подготовительной группы «Пчелки» в области «Физическое развитие» . </vt:lpstr>
      <vt:lpstr> Результаты по укреплению здоровья ребенка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психолог</cp:lastModifiedBy>
  <cp:revision>178</cp:revision>
  <dcterms:created xsi:type="dcterms:W3CDTF">2015-06-07T12:40:15Z</dcterms:created>
  <dcterms:modified xsi:type="dcterms:W3CDTF">2017-12-07T08:41:09Z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2881942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D6.2.8</vt:lpwstr>
  </property>
</Properties>
</file>